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sldIdLst>
    <p:sldId id="268" r:id="rId5"/>
  </p:sldIdLst>
  <p:sldSz cx="12192000" cy="6858000"/>
  <p:notesSz cx="6858000" cy="9144000"/>
  <p:embeddedFontLst>
    <p:embeddedFont>
      <p:font typeface="Abril Fatface" panose="020B0604020202020204" charset="0"/>
      <p:regular r:id="rId6"/>
    </p:embeddedFont>
    <p:embeddedFont>
      <p:font typeface="Roboto" panose="02000000000000000000" pitchFamily="2" charset="0"/>
      <p:regular r:id="rId7"/>
      <p:bold r:id="rId8"/>
      <p:italic r:id="rId9"/>
      <p:boldItalic r:id="rId10"/>
    </p:embeddedFont>
    <p:embeddedFont>
      <p:font typeface="Roboto Black" panose="020B0604020202020204" pitchFamily="2" charset="0"/>
      <p:regular r:id="rId11"/>
      <p:bold r:id="rId12"/>
      <p:italic r:id="rId13"/>
      <p:boldItalic r:id="rId14"/>
    </p:embeddedFont>
    <p:embeddedFont>
      <p:font typeface="Roboto Light" panose="020B0604020202020204" pitchFamily="2"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67" d="100"/>
          <a:sy n="67" d="100"/>
        </p:scale>
        <p:origin x="4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43" name="Rectangle 42"/>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1"/>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21" name="Text Placeholder 31"/>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22" name="Text Placeholder 31"/>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XX/XX/2019 (date goes here)</a:t>
            </a:r>
          </a:p>
        </p:txBody>
      </p:sp>
      <p:pic>
        <p:nvPicPr>
          <p:cNvPr id="47" name="Picture 46"/>
          <p:cNvPicPr>
            <a:picLocks noChangeAspect="1"/>
          </p:cNvPicPr>
          <p:nvPr userDrawn="1"/>
        </p:nvPicPr>
        <p:blipFill>
          <a:blip r:embed="rId2"/>
          <a:stretch>
            <a:fillRect/>
          </a:stretch>
        </p:blipFill>
        <p:spPr>
          <a:xfrm>
            <a:off x="8909050" y="805225"/>
            <a:ext cx="2146300" cy="2523273"/>
          </a:xfrm>
          <a:prstGeom prst="rect">
            <a:avLst/>
          </a:prstGeom>
        </p:spPr>
      </p:pic>
      <p:cxnSp>
        <p:nvCxnSpPr>
          <p:cNvPr id="48" name="Straight Connector 47"/>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a:t>Presentation title goes here</a:t>
            </a:r>
          </a:p>
        </p:txBody>
      </p:sp>
      <p:sp>
        <p:nvSpPr>
          <p:cNvPr id="12" name="Text Placeholder 31"/>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a:t>Click to add subtitle (28)</a:t>
            </a:r>
          </a:p>
        </p:txBody>
      </p:sp>
    </p:spTree>
    <p:extLst>
      <p:ext uri="{BB962C8B-B14F-4D97-AF65-F5344CB8AC3E}">
        <p14:creationId xmlns:p14="http://schemas.microsoft.com/office/powerpoint/2010/main" val="39911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8" name="Text Placeholder 31"/>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9" name="Text Placeholder 31"/>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11" name="Text Placeholder 31"/>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12" name="Text Placeholder 31"/>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a:solidFill>
                  <a:srgbClr val="000000"/>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a:t>Type a thank you message here</a:t>
            </a:r>
          </a:p>
        </p:txBody>
      </p:sp>
    </p:spTree>
    <p:extLst>
      <p:ext uri="{BB962C8B-B14F-4D97-AF65-F5344CB8AC3E}">
        <p14:creationId xmlns:p14="http://schemas.microsoft.com/office/powerpoint/2010/main" val="8569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a:solidFill>
                  <a:srgbClr val="000000"/>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29" name="Text Placeholder 31"/>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0" name="Text Placeholder 31"/>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3" name="Text Placeholder 31"/>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4" name="Text Placeholder 31"/>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5" name="Text Placeholder 31"/>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6" name="Text Placeholder 31"/>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7" name="Text Placeholder 31"/>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8" name="Text Placeholder 31"/>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9" name="Text Placeholder 31"/>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40" name="Text Placeholder 31"/>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41" name="Text Placeholder 31"/>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42" name="Text Placeholder 31"/>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2" name="TextBox 1"/>
          <p:cNvSpPr txBox="1"/>
          <p:nvPr userDrawn="1"/>
        </p:nvSpPr>
        <p:spPr>
          <a:xfrm>
            <a:off x="831850" y="539177"/>
            <a:ext cx="5839883" cy="1015663"/>
          </a:xfrm>
          <a:prstGeom prst="rect">
            <a:avLst/>
          </a:prstGeom>
          <a:noFill/>
        </p:spPr>
        <p:txBody>
          <a:bodyPr wrap="square" rtlCol="0">
            <a:spAutoFit/>
          </a:bodyPr>
          <a:lstStyle/>
          <a:p>
            <a:r>
              <a:rPr lang="en-US" sz="6000" dirty="0">
                <a:solidFill>
                  <a:schemeClr val="bg1"/>
                </a:solidFill>
                <a:latin typeface="Abril Fatface" panose="02000503000000020003" pitchFamily="2" charset="0"/>
              </a:rPr>
              <a:t>Thank you!</a:t>
            </a:r>
          </a:p>
        </p:txBody>
      </p:sp>
    </p:spTree>
    <p:extLst>
      <p:ext uri="{BB962C8B-B14F-4D97-AF65-F5344CB8AC3E}">
        <p14:creationId xmlns:p14="http://schemas.microsoft.com/office/powerpoint/2010/main" val="548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engthening Communiti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249454" y="2470903"/>
            <a:ext cx="1322250" cy="546833"/>
          </a:xfrm>
          <a:prstGeom prst="rect">
            <a:avLst/>
          </a:prstGeom>
        </p:spPr>
      </p:pic>
      <p:sp>
        <p:nvSpPr>
          <p:cNvPr id="8" name="TextBox 7"/>
          <p:cNvSpPr txBox="1"/>
          <p:nvPr userDrawn="1"/>
        </p:nvSpPr>
        <p:spPr>
          <a:xfrm>
            <a:off x="6528178"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Crime Victims &amp; Public Safety </a:t>
            </a:r>
          </a:p>
        </p:txBody>
      </p:sp>
      <p:sp>
        <p:nvSpPr>
          <p:cNvPr id="10" name="TextBox 9"/>
          <p:cNvSpPr txBox="1"/>
          <p:nvPr userDrawn="1"/>
        </p:nvSpPr>
        <p:spPr>
          <a:xfrm>
            <a:off x="6499077" y="3171099"/>
            <a:ext cx="2246086"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Business Assistance</a:t>
            </a:r>
          </a:p>
        </p:txBody>
      </p:sp>
      <p:sp>
        <p:nvSpPr>
          <p:cNvPr id="11" name="TextBox 10"/>
          <p:cNvSpPr txBox="1"/>
          <p:nvPr userDrawn="1"/>
        </p:nvSpPr>
        <p:spPr>
          <a:xfrm>
            <a:off x="1245974" y="5344934"/>
            <a:ext cx="1329211"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Planning</a:t>
            </a:r>
          </a:p>
        </p:txBody>
      </p:sp>
      <p:sp>
        <p:nvSpPr>
          <p:cNvPr id="12" name="TextBox 11"/>
          <p:cNvSpPr txBox="1"/>
          <p:nvPr userDrawn="1"/>
        </p:nvSpPr>
        <p:spPr>
          <a:xfrm>
            <a:off x="3697669" y="3171099"/>
            <a:ext cx="2177199"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Infrastructure</a:t>
            </a:r>
          </a:p>
        </p:txBody>
      </p:sp>
      <p:sp>
        <p:nvSpPr>
          <p:cNvPr id="13" name="TextBox 12"/>
          <p:cNvSpPr txBox="1"/>
          <p:nvPr userDrawn="1"/>
        </p:nvSpPr>
        <p:spPr>
          <a:xfrm>
            <a:off x="3271920" y="5344934"/>
            <a:ext cx="2820003"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Community Facilities</a:t>
            </a:r>
          </a:p>
        </p:txBody>
      </p:sp>
      <p:sp>
        <p:nvSpPr>
          <p:cNvPr id="14" name="TextBox 13"/>
          <p:cNvSpPr txBox="1"/>
          <p:nvPr userDrawn="1"/>
        </p:nvSpPr>
        <p:spPr>
          <a:xfrm>
            <a:off x="905823" y="3171099"/>
            <a:ext cx="1960793" cy="646331"/>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Housing</a:t>
            </a:r>
          </a:p>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homelessness</a:t>
            </a:r>
          </a:p>
        </p:txBody>
      </p:sp>
      <p:sp>
        <p:nvSpPr>
          <p:cNvPr id="15" name="TextBox 14"/>
          <p:cNvSpPr txBox="1"/>
          <p:nvPr userDrawn="1"/>
        </p:nvSpPr>
        <p:spPr>
          <a:xfrm>
            <a:off x="9652082" y="3171099"/>
            <a:ext cx="1058303" cy="369332"/>
          </a:xfrm>
          <a:prstGeom prst="rect">
            <a:avLst/>
          </a:prstGeom>
          <a:noFill/>
        </p:spPr>
        <p:txBody>
          <a:bodyPr wrap="none" rtlCol="0">
            <a:spAutoFit/>
          </a:bodyPr>
          <a:lstStyle/>
          <a:p>
            <a:pPr algn="ctr"/>
            <a:r>
              <a:rPr lang="en-US" sz="1800" b="1" cap="all" baseline="0" dirty="0">
                <a:solidFill>
                  <a:srgbClr val="5C5C5C"/>
                </a:solidFill>
                <a:latin typeface="Roboto Black" panose="02000000000000000000" pitchFamily="2" charset="0"/>
                <a:ea typeface="Roboto Light" panose="02000000000000000000" pitchFamily="2" charset="0"/>
              </a:rPr>
              <a:t>ENERGY</a:t>
            </a:r>
          </a:p>
        </p:txBody>
      </p:sp>
      <p:sp>
        <p:nvSpPr>
          <p:cNvPr id="16" name="TextBox 15"/>
          <p:cNvSpPr txBox="1"/>
          <p:nvPr userDrawn="1"/>
        </p:nvSpPr>
        <p:spPr>
          <a:xfrm>
            <a:off x="9121747"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Community Services</a:t>
            </a:r>
          </a:p>
        </p:txBody>
      </p:sp>
      <p:pic>
        <p:nvPicPr>
          <p:cNvPr id="17" name="Picture 16"/>
          <p:cNvPicPr>
            <a:picLocks noChangeAspect="1"/>
          </p:cNvPicPr>
          <p:nvPr userDrawn="1"/>
        </p:nvPicPr>
        <p:blipFill>
          <a:blip r:embed="rId3"/>
          <a:stretch>
            <a:fillRect/>
          </a:stretch>
        </p:blipFill>
        <p:spPr>
          <a:xfrm>
            <a:off x="1458857" y="4199824"/>
            <a:ext cx="1161000" cy="945700"/>
          </a:xfrm>
          <a:prstGeom prst="rect">
            <a:avLst/>
          </a:prstGeom>
        </p:spPr>
      </p:pic>
      <p:pic>
        <p:nvPicPr>
          <p:cNvPr id="18" name="Picture 17"/>
          <p:cNvPicPr>
            <a:picLocks noChangeAspect="1"/>
          </p:cNvPicPr>
          <p:nvPr userDrawn="1"/>
        </p:nvPicPr>
        <p:blipFill>
          <a:blip r:embed="rId4"/>
          <a:stretch>
            <a:fillRect/>
          </a:stretch>
        </p:blipFill>
        <p:spPr>
          <a:xfrm>
            <a:off x="3867660" y="4174091"/>
            <a:ext cx="1651200" cy="971433"/>
          </a:xfrm>
          <a:prstGeom prst="rect">
            <a:avLst/>
          </a:prstGeom>
        </p:spPr>
      </p:pic>
      <p:pic>
        <p:nvPicPr>
          <p:cNvPr id="19" name="Picture 18"/>
          <p:cNvPicPr>
            <a:picLocks noChangeAspect="1"/>
          </p:cNvPicPr>
          <p:nvPr userDrawn="1"/>
        </p:nvPicPr>
        <p:blipFill>
          <a:blip r:embed="rId5"/>
          <a:stretch>
            <a:fillRect/>
          </a:stretch>
        </p:blipFill>
        <p:spPr>
          <a:xfrm>
            <a:off x="7067420" y="1821136"/>
            <a:ext cx="1109400" cy="1196600"/>
          </a:xfrm>
          <a:prstGeom prst="rect">
            <a:avLst/>
          </a:prstGeom>
        </p:spPr>
      </p:pic>
      <p:pic>
        <p:nvPicPr>
          <p:cNvPr id="20" name="Picture 19"/>
          <p:cNvPicPr>
            <a:picLocks noChangeAspect="1"/>
          </p:cNvPicPr>
          <p:nvPr userDrawn="1"/>
        </p:nvPicPr>
        <p:blipFill>
          <a:blip r:embed="rId6"/>
          <a:stretch>
            <a:fillRect/>
          </a:stretch>
        </p:blipFill>
        <p:spPr>
          <a:xfrm>
            <a:off x="9823258" y="2039869"/>
            <a:ext cx="715950" cy="977867"/>
          </a:xfrm>
          <a:prstGeom prst="rect">
            <a:avLst/>
          </a:prstGeom>
        </p:spPr>
      </p:pic>
      <p:pic>
        <p:nvPicPr>
          <p:cNvPr id="21" name="Picture 20"/>
          <p:cNvPicPr>
            <a:picLocks noChangeAspect="1"/>
          </p:cNvPicPr>
          <p:nvPr userDrawn="1"/>
        </p:nvPicPr>
        <p:blipFill>
          <a:blip r:embed="rId7"/>
          <a:stretch>
            <a:fillRect/>
          </a:stretch>
        </p:blipFill>
        <p:spPr>
          <a:xfrm>
            <a:off x="7214585" y="4251291"/>
            <a:ext cx="844950" cy="894233"/>
          </a:xfrm>
          <a:prstGeom prst="rect">
            <a:avLst/>
          </a:prstGeom>
        </p:spPr>
      </p:pic>
      <p:pic>
        <p:nvPicPr>
          <p:cNvPr id="22" name="Picture 21"/>
          <p:cNvPicPr>
            <a:picLocks noChangeAspect="1"/>
          </p:cNvPicPr>
          <p:nvPr userDrawn="1"/>
        </p:nvPicPr>
        <p:blipFill>
          <a:blip r:embed="rId8"/>
          <a:stretch>
            <a:fillRect/>
          </a:stretch>
        </p:blipFill>
        <p:spPr>
          <a:xfrm>
            <a:off x="9591058" y="4141924"/>
            <a:ext cx="1180350" cy="1003600"/>
          </a:xfrm>
          <a:prstGeom prst="rect">
            <a:avLst/>
          </a:prstGeom>
        </p:spPr>
      </p:pic>
      <p:sp>
        <p:nvSpPr>
          <p:cNvPr id="23" name="TextBox 22"/>
          <p:cNvSpPr txBox="1"/>
          <p:nvPr userDrawn="1"/>
        </p:nvSpPr>
        <p:spPr>
          <a:xfrm>
            <a:off x="838200" y="750877"/>
            <a:ext cx="7156126" cy="769441"/>
          </a:xfrm>
          <a:prstGeom prst="rect">
            <a:avLst/>
          </a:prstGeom>
          <a:noFill/>
        </p:spPr>
        <p:txBody>
          <a:bodyPr wrap="none" rtlCol="0">
            <a:spAutoFit/>
          </a:bodyPr>
          <a:lstStyle/>
          <a:p>
            <a:r>
              <a:rPr lang="en-US" sz="4400" dirty="0">
                <a:solidFill>
                  <a:schemeClr val="accent5"/>
                </a:solidFill>
                <a:latin typeface="Roboto Light" panose="02000000000000000000" pitchFamily="2" charset="0"/>
                <a:ea typeface="Roboto Light" panose="02000000000000000000" pitchFamily="2" charset="0"/>
              </a:rPr>
              <a:t>We strengthen</a:t>
            </a:r>
            <a:r>
              <a:rPr lang="en-US" sz="4400" baseline="0" dirty="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pic>
        <p:nvPicPr>
          <p:cNvPr id="4" name="Picture 3"/>
          <p:cNvPicPr>
            <a:picLocks noChangeAspect="1"/>
          </p:cNvPicPr>
          <p:nvPr userDrawn="1"/>
        </p:nvPicPr>
        <p:blipFill>
          <a:blip r:embed="rId9"/>
          <a:stretch>
            <a:fillRect/>
          </a:stretch>
        </p:blipFill>
        <p:spPr>
          <a:xfrm>
            <a:off x="4060187" y="2124089"/>
            <a:ext cx="1518750" cy="906667"/>
          </a:xfrm>
          <a:prstGeom prst="rect">
            <a:avLst/>
          </a:prstGeom>
        </p:spPr>
      </p:pic>
    </p:spTree>
    <p:extLst>
      <p:ext uri="{BB962C8B-B14F-4D97-AF65-F5344CB8AC3E}">
        <p14:creationId xmlns:p14="http://schemas.microsoft.com/office/powerpoint/2010/main" val="208347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a:t>Section title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subheading goes here</a:t>
            </a:r>
          </a:p>
        </p:txBody>
      </p:sp>
      <p:grpSp>
        <p:nvGrpSpPr>
          <p:cNvPr id="17" name="Group 16"/>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8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a:t>Click to edit Master title style</a:t>
            </a:r>
          </a:p>
        </p:txBody>
      </p:sp>
      <p:sp>
        <p:nvSpPr>
          <p:cNvPr id="9"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87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5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2" name="Content Placeholder 2"/>
          <p:cNvSpPr>
            <a:spLocks noGrp="1"/>
          </p:cNvSpPr>
          <p:nvPr>
            <p:ph sz="half" idx="1"/>
          </p:nvPr>
        </p:nvSpPr>
        <p:spPr>
          <a:xfrm>
            <a:off x="83820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0"/>
          </p:nvPr>
        </p:nvSpPr>
        <p:spPr>
          <a:xfrm>
            <a:off x="447294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1"/>
          </p:nvPr>
        </p:nvSpPr>
        <p:spPr>
          <a:xfrm>
            <a:off x="810768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7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97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a:p>
        </p:txBody>
      </p:sp>
    </p:spTree>
    <p:extLst>
      <p:ext uri="{BB962C8B-B14F-4D97-AF65-F5344CB8AC3E}">
        <p14:creationId xmlns:p14="http://schemas.microsoft.com/office/powerpoint/2010/main" val="65392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1"/>
          <p:cNvSpPr>
            <a:spLocks noGrp="1"/>
          </p:cNvSpPr>
          <p:nvPr>
            <p:ph type="title"/>
          </p:nvPr>
        </p:nvSpPr>
        <p:spPr>
          <a:xfrm>
            <a:off x="838200" y="281940"/>
            <a:ext cx="10515600" cy="1218948"/>
          </a:xfrm>
        </p:spPr>
        <p:txBody>
          <a:bodyPr/>
          <a:lstStyle/>
          <a:p>
            <a:r>
              <a:rPr lang="en-US"/>
              <a:t>Click to edit Master title style</a:t>
            </a:r>
          </a:p>
        </p:txBody>
      </p:sp>
    </p:spTree>
    <p:extLst>
      <p:ext uri="{BB962C8B-B14F-4D97-AF65-F5344CB8AC3E}">
        <p14:creationId xmlns:p14="http://schemas.microsoft.com/office/powerpoint/2010/main" val="11591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a:t>Click to edit Master title style </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 (28)</a:t>
            </a:r>
          </a:p>
          <a:p>
            <a:pPr lvl="1"/>
            <a:r>
              <a:rPr lang="en-US" dirty="0"/>
              <a:t>Second level (24)</a:t>
            </a:r>
          </a:p>
          <a:p>
            <a:pPr lvl="2"/>
            <a:r>
              <a:rPr lang="en-US" dirty="0"/>
              <a:t>Third level (20)</a:t>
            </a:r>
          </a:p>
          <a:p>
            <a:pPr lvl="3"/>
            <a:r>
              <a:rPr lang="en-US" dirty="0"/>
              <a:t>Fourth level (18)</a:t>
            </a:r>
          </a:p>
          <a:p>
            <a:pPr lvl="4"/>
            <a:r>
              <a:rPr lang="en-US" dirty="0"/>
              <a:t>Fifth level (18)</a:t>
            </a:r>
          </a:p>
        </p:txBody>
      </p:sp>
      <p:grpSp>
        <p:nvGrpSpPr>
          <p:cNvPr id="7" name="Group 6"/>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userDrawn="1"/>
        </p:nvSpPr>
        <p:spPr>
          <a:xfrm>
            <a:off x="752475" y="6493524"/>
            <a:ext cx="3868367" cy="276999"/>
          </a:xfrm>
          <a:prstGeom prst="rect">
            <a:avLst/>
          </a:prstGeom>
          <a:noFill/>
        </p:spPr>
        <p:txBody>
          <a:bodyPr wrap="none" rtlCol="0">
            <a:spAutoFit/>
          </a:bodyPr>
          <a:lstStyle/>
          <a:p>
            <a:r>
              <a:rPr lang="en-US" sz="1200" b="1" cap="all" dirty="0">
                <a:solidFill>
                  <a:schemeClr val="bg1"/>
                </a:solidFill>
                <a:latin typeface="+mn-lt"/>
                <a:ea typeface="Roboto Condensed" panose="02000000000000000000" pitchFamily="2" charset="0"/>
              </a:rPr>
              <a:t>Washington</a:t>
            </a:r>
            <a:r>
              <a:rPr lang="en-US" sz="1200" b="1" cap="all" baseline="0" dirty="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TextBox 17"/>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bg1"/>
              </a:solidFill>
              <a:latin typeface="+mn-lt"/>
              <a:ea typeface="Roboto Black" panose="02000000000000000000" pitchFamily="2" charset="0"/>
            </a:endParaRPr>
          </a:p>
        </p:txBody>
      </p:sp>
      <p:cxnSp>
        <p:nvCxnSpPr>
          <p:cNvPr id="19" name="Straight Connector 18"/>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4"/>
            <a:ext cx="12323411" cy="6931919"/>
          </a:xfrm>
          <a:prstGeom prst="rect">
            <a:avLst/>
          </a:prstGeom>
        </p:spPr>
      </p:pic>
      <p:sp>
        <p:nvSpPr>
          <p:cNvPr id="2" name="TextBox 1"/>
          <p:cNvSpPr txBox="1"/>
          <p:nvPr/>
        </p:nvSpPr>
        <p:spPr>
          <a:xfrm>
            <a:off x="1598831" y="684431"/>
            <a:ext cx="413944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person who manages/will manage the cluster</a:t>
            </a:r>
          </a:p>
        </p:txBody>
      </p:sp>
      <p:sp>
        <p:nvSpPr>
          <p:cNvPr id="5" name="TextBox 4"/>
          <p:cNvSpPr txBox="1"/>
          <p:nvPr/>
        </p:nvSpPr>
        <p:spPr>
          <a:xfrm>
            <a:off x="7774225" y="815236"/>
            <a:ext cx="413944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date cluster organization formed</a:t>
            </a:r>
          </a:p>
        </p:txBody>
      </p:sp>
      <p:sp>
        <p:nvSpPr>
          <p:cNvPr id="6" name="TextBox 5"/>
          <p:cNvSpPr txBox="1"/>
          <p:nvPr/>
        </p:nvSpPr>
        <p:spPr>
          <a:xfrm>
            <a:off x="612338" y="1920969"/>
            <a:ext cx="2919327" cy="110799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list of individuals who will work for the cluster and their roles. In the case of an industry trade association or comparable organization, only list people employed in roles directly related to cluster management and activities. </a:t>
            </a:r>
          </a:p>
        </p:txBody>
      </p:sp>
      <p:sp>
        <p:nvSpPr>
          <p:cNvPr id="8" name="TextBox 7"/>
          <p:cNvSpPr txBox="1"/>
          <p:nvPr/>
        </p:nvSpPr>
        <p:spPr>
          <a:xfrm>
            <a:off x="2188354" y="4468494"/>
            <a:ext cx="2053293" cy="1954381"/>
          </a:xfrm>
          <a:prstGeom prst="rect">
            <a:avLst/>
          </a:prstGeom>
          <a:noFill/>
        </p:spPr>
        <p:txBody>
          <a:bodyPr wrap="square" rtlCol="0">
            <a:spAutoFit/>
          </a:bodyPr>
          <a:lstStyle/>
          <a:p>
            <a:r>
              <a:rPr lang="en-US" sz="1100" b="1" i="1" dirty="0">
                <a:latin typeface="Arial" panose="020B0604020202020204" pitchFamily="34" charset="0"/>
                <a:cs typeface="Arial" panose="020B0604020202020204" pitchFamily="34" charset="0"/>
              </a:rPr>
              <a:t>Delete instructions: </a:t>
            </a:r>
            <a:r>
              <a:rPr lang="en-US" sz="1100" i="1" dirty="0">
                <a:latin typeface="Arial" panose="020B0604020202020204" pitchFamily="34" charset="0"/>
                <a:cs typeface="Arial" panose="020B0604020202020204" pitchFamily="34" charset="0"/>
              </a:rPr>
              <a:t>Provide funding sources by percentage and annual budget for the cluster organization only. In the case of an industry trade association or comparable organization, include only funding and budget for cluster-specific management and activities.</a:t>
            </a:r>
          </a:p>
        </p:txBody>
      </p:sp>
      <p:sp>
        <p:nvSpPr>
          <p:cNvPr id="9" name="TextBox 8"/>
          <p:cNvSpPr txBox="1"/>
          <p:nvPr/>
        </p:nvSpPr>
        <p:spPr>
          <a:xfrm>
            <a:off x="1400802" y="360467"/>
            <a:ext cx="413944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cluster name</a:t>
            </a:r>
          </a:p>
        </p:txBody>
      </p:sp>
      <p:sp>
        <p:nvSpPr>
          <p:cNvPr id="10" name="TextBox 9"/>
          <p:cNvSpPr txBox="1"/>
          <p:nvPr/>
        </p:nvSpPr>
        <p:spPr>
          <a:xfrm>
            <a:off x="7358623" y="360467"/>
            <a:ext cx="413944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cluster purpose</a:t>
            </a:r>
          </a:p>
        </p:txBody>
      </p:sp>
      <p:sp>
        <p:nvSpPr>
          <p:cNvPr id="11" name="TextBox 10"/>
          <p:cNvSpPr txBox="1"/>
          <p:nvPr/>
        </p:nvSpPr>
        <p:spPr>
          <a:xfrm>
            <a:off x="3415767" y="4027775"/>
            <a:ext cx="825882" cy="440916"/>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with #</a:t>
            </a:r>
          </a:p>
        </p:txBody>
      </p:sp>
      <p:sp>
        <p:nvSpPr>
          <p:cNvPr id="12" name="TextBox 11"/>
          <p:cNvSpPr txBox="1"/>
          <p:nvPr/>
        </p:nvSpPr>
        <p:spPr>
          <a:xfrm>
            <a:off x="4314555" y="4032190"/>
            <a:ext cx="3549004"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high-level list of short-term needs. May include industry needs and/or cluster-specific needs</a:t>
            </a:r>
            <a:r>
              <a:rPr lang="en-US" sz="1100" i="1" dirty="0">
                <a:latin typeface="Arial" panose="020B0604020202020204" pitchFamily="34" charset="0"/>
                <a:cs typeface="Arial" panose="020B0604020202020204" pitchFamily="34" charset="0"/>
              </a:rPr>
              <a:t>. </a:t>
            </a:r>
          </a:p>
        </p:txBody>
      </p:sp>
      <p:sp>
        <p:nvSpPr>
          <p:cNvPr id="13" name="TextBox 12"/>
          <p:cNvSpPr txBox="1"/>
          <p:nvPr/>
        </p:nvSpPr>
        <p:spPr>
          <a:xfrm>
            <a:off x="8125258" y="4027775"/>
            <a:ext cx="3549004"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high-level list of long-term challenges. May include industry challenges and/or cluster-specific challenges</a:t>
            </a:r>
          </a:p>
        </p:txBody>
      </p:sp>
      <p:sp>
        <p:nvSpPr>
          <p:cNvPr id="15" name="TextBox 14"/>
          <p:cNvSpPr txBox="1"/>
          <p:nvPr/>
        </p:nvSpPr>
        <p:spPr>
          <a:xfrm>
            <a:off x="1558678" y="990677"/>
            <a:ext cx="4442414"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time in role (months, years)</a:t>
            </a:r>
          </a:p>
        </p:txBody>
      </p:sp>
      <p:sp>
        <p:nvSpPr>
          <p:cNvPr id="17" name="TextBox 16"/>
          <p:cNvSpPr txBox="1"/>
          <p:nvPr/>
        </p:nvSpPr>
        <p:spPr>
          <a:xfrm>
            <a:off x="5264040" y="1669633"/>
            <a:ext cx="18470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 </a:t>
            </a:r>
          </a:p>
        </p:txBody>
      </p:sp>
      <p:sp>
        <p:nvSpPr>
          <p:cNvPr id="18" name="TextBox 17"/>
          <p:cNvSpPr txBox="1"/>
          <p:nvPr/>
        </p:nvSpPr>
        <p:spPr>
          <a:xfrm>
            <a:off x="8125258" y="1520848"/>
            <a:ext cx="3680871"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cluster strategy</a:t>
            </a:r>
          </a:p>
        </p:txBody>
      </p:sp>
      <p:sp>
        <p:nvSpPr>
          <p:cNvPr id="16" name="TextBox 15"/>
          <p:cNvSpPr txBox="1"/>
          <p:nvPr/>
        </p:nvSpPr>
        <p:spPr>
          <a:xfrm>
            <a:off x="5274990" y="2449810"/>
            <a:ext cx="18470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a:t>
            </a:r>
          </a:p>
        </p:txBody>
      </p:sp>
      <p:sp>
        <p:nvSpPr>
          <p:cNvPr id="19" name="TextBox 18"/>
          <p:cNvSpPr txBox="1"/>
          <p:nvPr/>
        </p:nvSpPr>
        <p:spPr>
          <a:xfrm>
            <a:off x="5274990" y="2266323"/>
            <a:ext cx="18470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a:t>
            </a:r>
          </a:p>
        </p:txBody>
      </p:sp>
      <p:sp>
        <p:nvSpPr>
          <p:cNvPr id="20" name="TextBox 19"/>
          <p:cNvSpPr txBox="1"/>
          <p:nvPr/>
        </p:nvSpPr>
        <p:spPr>
          <a:xfrm>
            <a:off x="5274990" y="2055099"/>
            <a:ext cx="18470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a:t>
            </a:r>
          </a:p>
        </p:txBody>
      </p:sp>
      <p:sp>
        <p:nvSpPr>
          <p:cNvPr id="21" name="TextBox 20"/>
          <p:cNvSpPr txBox="1"/>
          <p:nvPr/>
        </p:nvSpPr>
        <p:spPr>
          <a:xfrm>
            <a:off x="5274990" y="1865448"/>
            <a:ext cx="18470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a:t>
            </a:r>
          </a:p>
        </p:txBody>
      </p:sp>
      <p:sp>
        <p:nvSpPr>
          <p:cNvPr id="22" name="TextBox 21"/>
          <p:cNvSpPr txBox="1"/>
          <p:nvPr/>
        </p:nvSpPr>
        <p:spPr>
          <a:xfrm>
            <a:off x="4307125" y="3043645"/>
            <a:ext cx="370916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Add comments or delete </a:t>
            </a:r>
          </a:p>
        </p:txBody>
      </p:sp>
      <p:sp>
        <p:nvSpPr>
          <p:cNvPr id="23" name="TextBox 22"/>
          <p:cNvSpPr txBox="1"/>
          <p:nvPr/>
        </p:nvSpPr>
        <p:spPr>
          <a:xfrm>
            <a:off x="7210708" y="1569706"/>
            <a:ext cx="825882"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total #</a:t>
            </a:r>
          </a:p>
        </p:txBody>
      </p:sp>
      <p:sp>
        <p:nvSpPr>
          <p:cNvPr id="25" name="TextBox 24"/>
          <p:cNvSpPr txBox="1"/>
          <p:nvPr/>
        </p:nvSpPr>
        <p:spPr>
          <a:xfrm>
            <a:off x="1678762" y="4717720"/>
            <a:ext cx="82588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t>
            </a:r>
          </a:p>
        </p:txBody>
      </p:sp>
      <p:sp>
        <p:nvSpPr>
          <p:cNvPr id="26" name="TextBox 25"/>
          <p:cNvSpPr txBox="1"/>
          <p:nvPr/>
        </p:nvSpPr>
        <p:spPr>
          <a:xfrm>
            <a:off x="1558678" y="5946127"/>
            <a:ext cx="82588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t>
            </a:r>
          </a:p>
        </p:txBody>
      </p:sp>
      <p:sp>
        <p:nvSpPr>
          <p:cNvPr id="27" name="TextBox 26"/>
          <p:cNvSpPr txBox="1"/>
          <p:nvPr/>
        </p:nvSpPr>
        <p:spPr>
          <a:xfrm>
            <a:off x="1145737" y="5628105"/>
            <a:ext cx="82588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t>
            </a:r>
          </a:p>
        </p:txBody>
      </p:sp>
      <p:sp>
        <p:nvSpPr>
          <p:cNvPr id="28" name="TextBox 27"/>
          <p:cNvSpPr txBox="1"/>
          <p:nvPr/>
        </p:nvSpPr>
        <p:spPr>
          <a:xfrm>
            <a:off x="1759071" y="5020345"/>
            <a:ext cx="82588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t>
            </a:r>
          </a:p>
        </p:txBody>
      </p:sp>
      <p:sp>
        <p:nvSpPr>
          <p:cNvPr id="29" name="TextBox 28"/>
          <p:cNvSpPr txBox="1"/>
          <p:nvPr/>
        </p:nvSpPr>
        <p:spPr>
          <a:xfrm>
            <a:off x="1265821" y="5327809"/>
            <a:ext cx="82588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t>
            </a:r>
          </a:p>
        </p:txBody>
      </p:sp>
      <p:sp>
        <p:nvSpPr>
          <p:cNvPr id="30" name="TextBox 29"/>
          <p:cNvSpPr txBox="1"/>
          <p:nvPr/>
        </p:nvSpPr>
        <p:spPr>
          <a:xfrm>
            <a:off x="3488673" y="1550035"/>
            <a:ext cx="825882"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Replace text with total #</a:t>
            </a:r>
          </a:p>
        </p:txBody>
      </p:sp>
    </p:spTree>
    <p:extLst>
      <p:ext uri="{BB962C8B-B14F-4D97-AF65-F5344CB8AC3E}">
        <p14:creationId xmlns:p14="http://schemas.microsoft.com/office/powerpoint/2010/main" val="1425745833"/>
      </p:ext>
    </p:extLst>
  </p:cSld>
  <p:clrMapOvr>
    <a:masterClrMapping/>
  </p:clrMapOvr>
</p:sld>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642b20c1ce541081b05f205aac1b47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DEA81E-D949-418C-B566-F838B4C8CCA8}">
  <ds:schemaRefs>
    <ds:schemaRef ds:uri="http://purl.org/dc/elements/1.1/"/>
    <ds:schemaRef ds:uri="http://purl.org/dc/dcmitype/"/>
    <ds:schemaRef ds:uri="http://schemas.microsoft.com/sharepoint/v3"/>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C0602CE-E317-4C1C-BF13-BA836E027131}">
  <ds:schemaRefs>
    <ds:schemaRef ds:uri="http://schemas.microsoft.com/sharepoint/v3/contenttype/forms"/>
  </ds:schemaRefs>
</ds:datastoreItem>
</file>

<file path=customXml/itemProps3.xml><?xml version="1.0" encoding="utf-8"?>
<ds:datastoreItem xmlns:ds="http://schemas.openxmlformats.org/officeDocument/2006/customXml" ds:itemID="{5FDAA044-DB96-4B6C-821F-21AB1875A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885</TotalTime>
  <Words>205</Words>
  <Application>Microsoft Office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Roboto</vt:lpstr>
      <vt:lpstr>Abril Fatface</vt:lpstr>
      <vt:lpstr>Roboto Light</vt:lpstr>
      <vt:lpstr>Roboto Black</vt:lpstr>
      <vt:lpstr>Arial</vt:lpstr>
      <vt:lpstr>Office Theme</vt:lpstr>
      <vt:lpstr>PowerPoint Presentation</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Dept of Commerce</dc:creator>
  <cp:lastModifiedBy>Fualefau, Vincent (OMWBE)</cp:lastModifiedBy>
  <cp:revision>46</cp:revision>
  <dcterms:created xsi:type="dcterms:W3CDTF">2019-11-27T17:34:07Z</dcterms:created>
  <dcterms:modified xsi:type="dcterms:W3CDTF">2021-05-26T23:29:07Z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